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67" r:id="rId13"/>
    <p:sldId id="259" r:id="rId14"/>
    <p:sldId id="258" r:id="rId15"/>
    <p:sldId id="257" r:id="rId16"/>
    <p:sldId id="260" r:id="rId17"/>
    <p:sldId id="261" r:id="rId18"/>
    <p:sldId id="263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9C03F-0004-4BFC-8457-8AFE1DFBB3D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78DE36-0A4B-4EA8-AB64-8B69693A9D5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EAE17A-0C1B-478C-8130-DE0C7EDCED18}" type="parTrans" cxnId="{670A3981-1132-40A7-B23B-EA27C667DF83}">
      <dgm:prSet/>
      <dgm:spPr/>
      <dgm:t>
        <a:bodyPr/>
        <a:lstStyle/>
        <a:p>
          <a:endParaRPr lang="ru-RU"/>
        </a:p>
      </dgm:t>
    </dgm:pt>
    <dgm:pt modelId="{490CD3CF-5B96-44CF-B417-6A366B2428CB}" type="sibTrans" cxnId="{670A3981-1132-40A7-B23B-EA27C667DF83}">
      <dgm:prSet/>
      <dgm:spPr/>
      <dgm:t>
        <a:bodyPr/>
        <a:lstStyle/>
        <a:p>
          <a:endParaRPr lang="ru-RU"/>
        </a:p>
      </dgm:t>
    </dgm:pt>
    <dgm:pt modelId="{015ECD33-BD8B-419F-BC1E-906186602308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A198ED-EEBB-45FC-B0E7-E625C1756CDF}" type="parTrans" cxnId="{66508B96-3C69-49A0-B100-72DA80FD9E35}">
      <dgm:prSet/>
      <dgm:spPr/>
      <dgm:t>
        <a:bodyPr/>
        <a:lstStyle/>
        <a:p>
          <a:endParaRPr lang="ru-RU"/>
        </a:p>
      </dgm:t>
    </dgm:pt>
    <dgm:pt modelId="{9DDA49DC-5FDF-4A0A-8AB9-64C35BA5832E}" type="sibTrans" cxnId="{66508B96-3C69-49A0-B100-72DA80FD9E35}">
      <dgm:prSet/>
      <dgm:spPr/>
      <dgm:t>
        <a:bodyPr/>
        <a:lstStyle/>
        <a:p>
          <a:endParaRPr lang="ru-RU"/>
        </a:p>
      </dgm:t>
    </dgm:pt>
    <dgm:pt modelId="{FBE55F35-58D2-4041-B9AB-D9E9F4196B06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Ребенок</a:t>
          </a:r>
          <a:r>
            <a:rPr lang="ru-RU" dirty="0" smtClean="0"/>
            <a:t> </a:t>
          </a:r>
          <a:endParaRPr lang="ru-RU" dirty="0"/>
        </a:p>
      </dgm:t>
    </dgm:pt>
    <dgm:pt modelId="{D3425690-1654-4C2A-9747-31DED60631D1}" type="parTrans" cxnId="{A3699B49-1F61-4A6C-A2E8-492F11DEB99C}">
      <dgm:prSet/>
      <dgm:spPr/>
      <dgm:t>
        <a:bodyPr/>
        <a:lstStyle/>
        <a:p>
          <a:endParaRPr lang="ru-RU"/>
        </a:p>
      </dgm:t>
    </dgm:pt>
    <dgm:pt modelId="{3628A903-7DF3-48E2-ADEE-AB7F092F77AC}" type="sibTrans" cxnId="{A3699B49-1F61-4A6C-A2E8-492F11DEB99C}">
      <dgm:prSet/>
      <dgm:spPr/>
      <dgm:t>
        <a:bodyPr/>
        <a:lstStyle/>
        <a:p>
          <a:endParaRPr lang="ru-RU"/>
        </a:p>
      </dgm:t>
    </dgm:pt>
    <dgm:pt modelId="{7647B3DA-7A6A-4004-B73A-DB01B528E60B}" type="pres">
      <dgm:prSet presAssocID="{3389C03F-0004-4BFC-8457-8AFE1DFBB3D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0E123-15F9-49FA-87BD-4CAECC0FBD7E}" type="pres">
      <dgm:prSet presAssocID="{3389C03F-0004-4BFC-8457-8AFE1DFBB3DD}" presName="wedge1" presStyleLbl="node1" presStyleIdx="0" presStyleCnt="3"/>
      <dgm:spPr/>
      <dgm:t>
        <a:bodyPr/>
        <a:lstStyle/>
        <a:p>
          <a:endParaRPr lang="ru-RU"/>
        </a:p>
      </dgm:t>
    </dgm:pt>
    <dgm:pt modelId="{D37F1F9A-5489-4FB7-B856-292FE12F9411}" type="pres">
      <dgm:prSet presAssocID="{3389C03F-0004-4BFC-8457-8AFE1DFBB3DD}" presName="dummy1a" presStyleCnt="0"/>
      <dgm:spPr/>
    </dgm:pt>
    <dgm:pt modelId="{55EFBEAB-EF65-49B8-9BEF-6A4A1BCBBDAC}" type="pres">
      <dgm:prSet presAssocID="{3389C03F-0004-4BFC-8457-8AFE1DFBB3DD}" presName="dummy1b" presStyleCnt="0"/>
      <dgm:spPr/>
    </dgm:pt>
    <dgm:pt modelId="{D6D65984-3E51-423E-A4F5-2609C55E4A1B}" type="pres">
      <dgm:prSet presAssocID="{3389C03F-0004-4BFC-8457-8AFE1DFBB3D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868A1-A4DF-4744-B490-C282EBCF9AE9}" type="pres">
      <dgm:prSet presAssocID="{3389C03F-0004-4BFC-8457-8AFE1DFBB3DD}" presName="wedge2" presStyleLbl="node1" presStyleIdx="1" presStyleCnt="3"/>
      <dgm:spPr/>
      <dgm:t>
        <a:bodyPr/>
        <a:lstStyle/>
        <a:p>
          <a:endParaRPr lang="ru-RU"/>
        </a:p>
      </dgm:t>
    </dgm:pt>
    <dgm:pt modelId="{BE71F1CD-27D2-4F39-9BAF-112E883B1DB2}" type="pres">
      <dgm:prSet presAssocID="{3389C03F-0004-4BFC-8457-8AFE1DFBB3DD}" presName="dummy2a" presStyleCnt="0"/>
      <dgm:spPr/>
    </dgm:pt>
    <dgm:pt modelId="{1A7B0F05-C008-405C-93E9-FFA391624ECC}" type="pres">
      <dgm:prSet presAssocID="{3389C03F-0004-4BFC-8457-8AFE1DFBB3DD}" presName="dummy2b" presStyleCnt="0"/>
      <dgm:spPr/>
    </dgm:pt>
    <dgm:pt modelId="{F8D47090-71FB-4394-A2A0-F7BEDA4966CC}" type="pres">
      <dgm:prSet presAssocID="{3389C03F-0004-4BFC-8457-8AFE1DFBB3D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D3C2C-163F-4532-B47A-879BFDB51F96}" type="pres">
      <dgm:prSet presAssocID="{3389C03F-0004-4BFC-8457-8AFE1DFBB3DD}" presName="wedge3" presStyleLbl="node1" presStyleIdx="2" presStyleCnt="3"/>
      <dgm:spPr/>
      <dgm:t>
        <a:bodyPr/>
        <a:lstStyle/>
        <a:p>
          <a:endParaRPr lang="ru-RU"/>
        </a:p>
      </dgm:t>
    </dgm:pt>
    <dgm:pt modelId="{2157A418-F276-4F29-93C5-FEA95EAF0D8E}" type="pres">
      <dgm:prSet presAssocID="{3389C03F-0004-4BFC-8457-8AFE1DFBB3DD}" presName="dummy3a" presStyleCnt="0"/>
      <dgm:spPr/>
    </dgm:pt>
    <dgm:pt modelId="{5D2307B6-0156-44FB-89FB-4CB046FA7ED4}" type="pres">
      <dgm:prSet presAssocID="{3389C03F-0004-4BFC-8457-8AFE1DFBB3DD}" presName="dummy3b" presStyleCnt="0"/>
      <dgm:spPr/>
    </dgm:pt>
    <dgm:pt modelId="{F15BBC4B-507D-4D0C-9C11-1FC1B6231492}" type="pres">
      <dgm:prSet presAssocID="{3389C03F-0004-4BFC-8457-8AFE1DFBB3D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BB7EF-B07E-4E4F-8923-3B49036FA186}" type="pres">
      <dgm:prSet presAssocID="{490CD3CF-5B96-44CF-B417-6A366B2428CB}" presName="arrowWedge1" presStyleLbl="fgSibTrans2D1" presStyleIdx="0" presStyleCnt="3"/>
      <dgm:spPr/>
    </dgm:pt>
    <dgm:pt modelId="{412008E6-81C4-4580-BF8F-7DB329D2610D}" type="pres">
      <dgm:prSet presAssocID="{9DDA49DC-5FDF-4A0A-8AB9-64C35BA5832E}" presName="arrowWedge2" presStyleLbl="fgSibTrans2D1" presStyleIdx="1" presStyleCnt="3"/>
      <dgm:spPr/>
    </dgm:pt>
    <dgm:pt modelId="{E2D46640-9FCE-40AE-8AE8-B398D6AB3DA8}" type="pres">
      <dgm:prSet presAssocID="{3628A903-7DF3-48E2-ADEE-AB7F092F77AC}" presName="arrowWedge3" presStyleLbl="fgSibTrans2D1" presStyleIdx="2" presStyleCnt="3" custScaleY="103716" custLinFactNeighborX="2313" custLinFactNeighborY="481"/>
      <dgm:spPr/>
    </dgm:pt>
  </dgm:ptLst>
  <dgm:cxnLst>
    <dgm:cxn modelId="{41E4E49B-499E-4018-87A9-9621B9E978BB}" type="presOf" srcId="{1278DE36-0A4B-4EA8-AB64-8B69693A9D56}" destId="{D810E123-15F9-49FA-87BD-4CAECC0FBD7E}" srcOrd="0" destOrd="0" presId="urn:microsoft.com/office/officeart/2005/8/layout/cycle8"/>
    <dgm:cxn modelId="{82ADA8A2-F28C-417B-B1BD-6444953372D6}" type="presOf" srcId="{015ECD33-BD8B-419F-BC1E-906186602308}" destId="{F8D47090-71FB-4394-A2A0-F7BEDA4966CC}" srcOrd="1" destOrd="0" presId="urn:microsoft.com/office/officeart/2005/8/layout/cycle8"/>
    <dgm:cxn modelId="{4CF5A035-0349-4B96-8A8D-2DB3E892AC0E}" type="presOf" srcId="{1278DE36-0A4B-4EA8-AB64-8B69693A9D56}" destId="{D6D65984-3E51-423E-A4F5-2609C55E4A1B}" srcOrd="1" destOrd="0" presId="urn:microsoft.com/office/officeart/2005/8/layout/cycle8"/>
    <dgm:cxn modelId="{DAB9CAE2-C768-4601-8EA0-B74FE4D559FF}" type="presOf" srcId="{FBE55F35-58D2-4041-B9AB-D9E9F4196B06}" destId="{F15BBC4B-507D-4D0C-9C11-1FC1B6231492}" srcOrd="1" destOrd="0" presId="urn:microsoft.com/office/officeart/2005/8/layout/cycle8"/>
    <dgm:cxn modelId="{F6DB7E3C-3C1A-4497-A609-BC71664A85CA}" type="presOf" srcId="{015ECD33-BD8B-419F-BC1E-906186602308}" destId="{C88868A1-A4DF-4744-B490-C282EBCF9AE9}" srcOrd="0" destOrd="0" presId="urn:microsoft.com/office/officeart/2005/8/layout/cycle8"/>
    <dgm:cxn modelId="{1610A477-E11C-4FA6-8B8A-63F116499882}" type="presOf" srcId="{3389C03F-0004-4BFC-8457-8AFE1DFBB3DD}" destId="{7647B3DA-7A6A-4004-B73A-DB01B528E60B}" srcOrd="0" destOrd="0" presId="urn:microsoft.com/office/officeart/2005/8/layout/cycle8"/>
    <dgm:cxn modelId="{66508B96-3C69-49A0-B100-72DA80FD9E35}" srcId="{3389C03F-0004-4BFC-8457-8AFE1DFBB3DD}" destId="{015ECD33-BD8B-419F-BC1E-906186602308}" srcOrd="1" destOrd="0" parTransId="{A3A198ED-EEBB-45FC-B0E7-E625C1756CDF}" sibTransId="{9DDA49DC-5FDF-4A0A-8AB9-64C35BA5832E}"/>
    <dgm:cxn modelId="{DB84981D-A592-40C9-A621-35F3932FF008}" type="presOf" srcId="{FBE55F35-58D2-4041-B9AB-D9E9F4196B06}" destId="{462D3C2C-163F-4532-B47A-879BFDB51F96}" srcOrd="0" destOrd="0" presId="urn:microsoft.com/office/officeart/2005/8/layout/cycle8"/>
    <dgm:cxn modelId="{A3699B49-1F61-4A6C-A2E8-492F11DEB99C}" srcId="{3389C03F-0004-4BFC-8457-8AFE1DFBB3DD}" destId="{FBE55F35-58D2-4041-B9AB-D9E9F4196B06}" srcOrd="2" destOrd="0" parTransId="{D3425690-1654-4C2A-9747-31DED60631D1}" sibTransId="{3628A903-7DF3-48E2-ADEE-AB7F092F77AC}"/>
    <dgm:cxn modelId="{670A3981-1132-40A7-B23B-EA27C667DF83}" srcId="{3389C03F-0004-4BFC-8457-8AFE1DFBB3DD}" destId="{1278DE36-0A4B-4EA8-AB64-8B69693A9D56}" srcOrd="0" destOrd="0" parTransId="{E4EAE17A-0C1B-478C-8130-DE0C7EDCED18}" sibTransId="{490CD3CF-5B96-44CF-B417-6A366B2428CB}"/>
    <dgm:cxn modelId="{EE6CC5C5-6896-4A03-B00A-35978B78E9E1}" type="presParOf" srcId="{7647B3DA-7A6A-4004-B73A-DB01B528E60B}" destId="{D810E123-15F9-49FA-87BD-4CAECC0FBD7E}" srcOrd="0" destOrd="0" presId="urn:microsoft.com/office/officeart/2005/8/layout/cycle8"/>
    <dgm:cxn modelId="{59AE61D0-4315-4466-94DF-42092ED8721C}" type="presParOf" srcId="{7647B3DA-7A6A-4004-B73A-DB01B528E60B}" destId="{D37F1F9A-5489-4FB7-B856-292FE12F9411}" srcOrd="1" destOrd="0" presId="urn:microsoft.com/office/officeart/2005/8/layout/cycle8"/>
    <dgm:cxn modelId="{FFC8C649-34EA-495E-BD03-ABF936E3E2F4}" type="presParOf" srcId="{7647B3DA-7A6A-4004-B73A-DB01B528E60B}" destId="{55EFBEAB-EF65-49B8-9BEF-6A4A1BCBBDAC}" srcOrd="2" destOrd="0" presId="urn:microsoft.com/office/officeart/2005/8/layout/cycle8"/>
    <dgm:cxn modelId="{65E7F971-209C-42AB-A752-7C0E512FFD8F}" type="presParOf" srcId="{7647B3DA-7A6A-4004-B73A-DB01B528E60B}" destId="{D6D65984-3E51-423E-A4F5-2609C55E4A1B}" srcOrd="3" destOrd="0" presId="urn:microsoft.com/office/officeart/2005/8/layout/cycle8"/>
    <dgm:cxn modelId="{DB00257F-3A45-4173-A2A5-D87CDAFFC637}" type="presParOf" srcId="{7647B3DA-7A6A-4004-B73A-DB01B528E60B}" destId="{C88868A1-A4DF-4744-B490-C282EBCF9AE9}" srcOrd="4" destOrd="0" presId="urn:microsoft.com/office/officeart/2005/8/layout/cycle8"/>
    <dgm:cxn modelId="{11C82627-8BB7-4D26-9D06-290D0D727665}" type="presParOf" srcId="{7647B3DA-7A6A-4004-B73A-DB01B528E60B}" destId="{BE71F1CD-27D2-4F39-9BAF-112E883B1DB2}" srcOrd="5" destOrd="0" presId="urn:microsoft.com/office/officeart/2005/8/layout/cycle8"/>
    <dgm:cxn modelId="{6DE01FC9-6AA3-4E69-860D-753E5A9D4BB9}" type="presParOf" srcId="{7647B3DA-7A6A-4004-B73A-DB01B528E60B}" destId="{1A7B0F05-C008-405C-93E9-FFA391624ECC}" srcOrd="6" destOrd="0" presId="urn:microsoft.com/office/officeart/2005/8/layout/cycle8"/>
    <dgm:cxn modelId="{BE49AB1F-9648-4C00-A0E1-9DDC35E80C71}" type="presParOf" srcId="{7647B3DA-7A6A-4004-B73A-DB01B528E60B}" destId="{F8D47090-71FB-4394-A2A0-F7BEDA4966CC}" srcOrd="7" destOrd="0" presId="urn:microsoft.com/office/officeart/2005/8/layout/cycle8"/>
    <dgm:cxn modelId="{7826C6AA-24CB-4D65-89AC-40E65A78DBFE}" type="presParOf" srcId="{7647B3DA-7A6A-4004-B73A-DB01B528E60B}" destId="{462D3C2C-163F-4532-B47A-879BFDB51F96}" srcOrd="8" destOrd="0" presId="urn:microsoft.com/office/officeart/2005/8/layout/cycle8"/>
    <dgm:cxn modelId="{4A6FCCE2-A90B-4BB1-BE75-81C4339C474B}" type="presParOf" srcId="{7647B3DA-7A6A-4004-B73A-DB01B528E60B}" destId="{2157A418-F276-4F29-93C5-FEA95EAF0D8E}" srcOrd="9" destOrd="0" presId="urn:microsoft.com/office/officeart/2005/8/layout/cycle8"/>
    <dgm:cxn modelId="{2B0C7C21-F962-4F2E-818C-2895CE96701C}" type="presParOf" srcId="{7647B3DA-7A6A-4004-B73A-DB01B528E60B}" destId="{5D2307B6-0156-44FB-89FB-4CB046FA7ED4}" srcOrd="10" destOrd="0" presId="urn:microsoft.com/office/officeart/2005/8/layout/cycle8"/>
    <dgm:cxn modelId="{5707EDF9-F5A2-4D99-8CAF-EE3D47192C62}" type="presParOf" srcId="{7647B3DA-7A6A-4004-B73A-DB01B528E60B}" destId="{F15BBC4B-507D-4D0C-9C11-1FC1B6231492}" srcOrd="11" destOrd="0" presId="urn:microsoft.com/office/officeart/2005/8/layout/cycle8"/>
    <dgm:cxn modelId="{9E43926A-CBE2-4806-8736-FBFF49580F20}" type="presParOf" srcId="{7647B3DA-7A6A-4004-B73A-DB01B528E60B}" destId="{E7BBB7EF-B07E-4E4F-8923-3B49036FA186}" srcOrd="12" destOrd="0" presId="urn:microsoft.com/office/officeart/2005/8/layout/cycle8"/>
    <dgm:cxn modelId="{F7673F2C-78B0-4A70-9B39-FA7769618556}" type="presParOf" srcId="{7647B3DA-7A6A-4004-B73A-DB01B528E60B}" destId="{412008E6-81C4-4580-BF8F-7DB329D2610D}" srcOrd="13" destOrd="0" presId="urn:microsoft.com/office/officeart/2005/8/layout/cycle8"/>
    <dgm:cxn modelId="{E1D6D9F9-BDFE-4A03-A5B6-03F4A872B25C}" type="presParOf" srcId="{7647B3DA-7A6A-4004-B73A-DB01B528E60B}" destId="{E2D46640-9FCE-40AE-8AE8-B398D6AB3DA8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C2278-811E-4C31-B54D-65AB32CD3BE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76E3-5CA0-4B88-AC9B-FCA66D0BA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logopunkt.ru/images/ss3-b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15304" cy="10001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Использование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компьютерных технологий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индивидуальных логопедических занятиях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92470025.jpg"/>
          <p:cNvPicPr>
            <a:picLocks noChangeAspect="1"/>
          </p:cNvPicPr>
          <p:nvPr/>
        </p:nvPicPr>
        <p:blipFill>
          <a:blip r:embed="rId2">
            <a:lum bright="-10000" contrast="40000"/>
          </a:blip>
          <a:stretch>
            <a:fillRect/>
          </a:stretch>
        </p:blipFill>
        <p:spPr>
          <a:xfrm>
            <a:off x="357158" y="3143248"/>
            <a:ext cx="2643206" cy="26580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 descr="baba-ya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143248"/>
            <a:ext cx="2708094" cy="26577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 descr="1238919714_tig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3929066"/>
            <a:ext cx="2786082" cy="26962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00364" y="-5417"/>
            <a:ext cx="585791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Компьютерные</a:t>
            </a:r>
            <a:r>
              <a:rPr kumimoji="0" lang="ru-RU" sz="2000" b="1" i="0" u="none" strike="noStrike" normalizeH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 имеет следующие </a:t>
            </a:r>
            <a:r>
              <a:rPr kumimoji="0" lang="ru-RU" sz="2000" b="1" i="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мотивации детей (игровая форма, современная техника, отслеживание динамики, самоконтроль).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самореализации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Индивидуализация (учёт глубины дефекта, компенсаторных возможностей ребёнка, зоны ближайшего развития).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Развивающий характер (работа на разных уровнях сложности в зависимости от возможностей ученика, стимулирование ребёнка к более высоким достижениям).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оперативного изменения содержания структуры занятия, в соответствии с динамикой продвижения, учётом самочувствия и психологического настроя ребёнка.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Сокращение сроков реабилитации.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Дидактическое оснащение (исключает необходимость оформления многочисленных карточек и другого дидактического материала).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aba-ya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290"/>
            <a:ext cx="1850838" cy="18164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 descr="1238919714_tig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357430"/>
            <a:ext cx="1900251" cy="18389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 descr="92470025.jpg"/>
          <p:cNvPicPr>
            <a:picLocks noChangeAspect="1"/>
          </p:cNvPicPr>
          <p:nvPr/>
        </p:nvPicPr>
        <p:blipFill>
          <a:blip r:embed="rId4">
            <a:lum bright="-10000" contrast="40000"/>
          </a:blip>
          <a:stretch>
            <a:fillRect/>
          </a:stretch>
        </p:blipFill>
        <p:spPr>
          <a:xfrm>
            <a:off x="642910" y="4572008"/>
            <a:ext cx="2000264" cy="20115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6439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Рекомендации по использованию готовых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компьютерных программ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Прежде чем предлагать игровые задания детям (или родителям), проиграйте все их сами, проверьте грамотность словесных инструкций, соответствие заданий возрасту и индивидуальным особенностям каждого ребенка, оцените педагогическую эффективность игры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Проанализируйте дидактические задачи программы и определите, совпадают ли они с задачами развития, поставленными вами для решения на конкретном занятии. Готовая компьютерная игровая продукция – это лишь средство для решения задач, а не самоцель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Познакомьтесь со структурой игры. Игра может быть построена таким образом, что ее использование возможно только в условиях домашнего обучения (например, требует последовательного прохождения всей цепочки заданий без сохранения предыдущих достижений). Целесообразнее использовать на занятиях игру с разветвленной структурой, представляющей возможность выбора упражнений в зависимости от решаемых вами задач развития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забудьте учесть минимальные системные требования и обратите внимание на производителя данной продукции.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126500742f6d8878c50b36ba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педическая игра &quot;Игры для Тигры&quot;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logopunkt.ru/images/ss3.jpg">
            <a:hlinkClick r:id="rId2"/>
          </p:cNvPr>
          <p:cNvPicPr/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педическая игра &quot;Игры для Тигры&quot;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педическая игра &quot;Игры для Тигры&quot;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педическая игра &quot;Игры для Тигры&quot;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педическая игра &quot;Игры для Тигры&quot;"/>
          <p:cNvPicPr/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Гигиенические нормы и рекомендации работы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 компьютером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43932" cy="150019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Максимальная одноразовая длительность работы на компьютере не должна быть более указанной ниже: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6 лет I-II групп здоровья - 15минут в день; 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6 лет III группы здоровья - 10 минут в день; 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5 лет I-II групп здоровья - 10 минут в день; 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5 лет III группы здоровья - 7 минут в день; 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6 лет, относящихся к группе риска по состоянию зрения - 10 минут в день;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детей 5 лет, относящихся к группе риска по состоянию зрения - 7 минут в день</a:t>
            </a:r>
          </a:p>
          <a:p>
            <a:endParaRPr lang="ru-RU" sz="1800" dirty="0"/>
          </a:p>
        </p:txBody>
      </p:sp>
      <p:pic>
        <p:nvPicPr>
          <p:cNvPr id="4" name="Рисунок 3" descr="http://festival.1september.ru/articles/525536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71942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25536/1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71942"/>
            <a:ext cx="37147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428605"/>
            <a:ext cx="7572428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Рекомендуемое время дня для занятий на компьютере: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первая половина дня - оптимальна;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вторая половина дня - допустима. Занятие с использованием компьютера во второй половине дня следует проводить в период второго подъема суточной работоспособности, в интервале от 15 ч 30 мин до 16 ч 30 мин, после дневного сна и полдника.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Рекомендуемая максимальная кратность работы на компьютере в течение недели для детей 5 и 6 лет- 1-2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876"/>
            <a:ext cx="4000528" cy="3000396"/>
          </a:xfrm>
          <a:prstGeom prst="rect">
            <a:avLst/>
          </a:prstGeom>
        </p:spPr>
      </p:pic>
      <p:pic>
        <p:nvPicPr>
          <p:cNvPr id="4" name="Рисунок 3" descr="http://festival.1september.ru/articles/525536/1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00438"/>
            <a:ext cx="39290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357166"/>
            <a:ext cx="86439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профилактики зрительного утомления целесообразно проводить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офтальмотренаж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(специальные упражнения для глаз).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и место проведения гимнастики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Зрительная гимнастика проводится дважды в течение развивающего занятия с использованием компьютера: первый раз - в середине работы на компьютере (после 5 минут работы для пятилетних и после 7-8 минут для шестилетних детей) и второй раз - по окончании работы на компьютере или после завершения всего развивающего занятия с использованием компьютера (после заключительной части).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Длительность зрительной гимнастики во всех случаях равняется 1 минуте.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357166"/>
            <a:ext cx="86439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Зрительная гимнастика во время работы на компьютере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1 - со зрительными метками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кабинете заранее подвешиваются высоко на стенах, углах, в центре стены яркие зрительные метки. Ими могут быть игрушки или красочные картинки (4-6 меток). Игрушки (картинки) целесообразно подбирать по изучаемой теме, чтобы они составляли единый зрительно-игровой сюжет. Сюжеты логопед может придумывать сам и менять их время от времени. Примерами игровых сюжетов могут быть следующие. В центре стены помещается машина (или голубь, или самолетик, или бабочка). В углах под потолком стены - цветные гаражи. Детям предлагается проследить взором проезд машины в гаражи или на ремонтную площадку. Голубь может лететь на веточку или в домик.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2 - со зрительными метками и поворотами головы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Выполняется так же, как предыдущее упражнение, но дети должны выполнять его с поворотами головы.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Игровым объектом может служить елочка, которую нужно нарядить. Необходимые для этой цели игрушки дети должны отыскивать по всему кабинету.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Зрительная гимнастика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занятия с использованием компьютера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Выполняется сидя или стоя, при ритмичном дыхании, с максимальной амплитудой движения глаз. Рекомендуются следующие варианты упражнений.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Закрыть глаза, сильно напрягая глазные мышцы, на счет 1-4, затем открыть глаза, расслабив мышцы глаз, посмотреть вдаль через окно на счет 1-6. Повторить 4-5 раз.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поворачивая головы, посмотреть направо и зафиксировать взгляд на счет 1-4, затем посмотреть вдаль прямо на счет 1-6. Аналогичным образом проводятся упражнения, но с фиксацией взгляда влево, вверх и вниз. Повторить 2 раза.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357166"/>
            <a:ext cx="77867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использования компьютерной технологии: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оптимизация коррекционного процесса, для осуществления качественной индивидуализации обучения детей,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создание у ребенка более высокой, по сравнению с традиционными методами, мотивационной готовности к обучению, заинтересованности детей к логопедическим занятиям в современных условиях.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00034" y="428604"/>
            <a:ext cx="807249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 коррекция психических процессов: памяти, внимания, воображения, мышления, восприятия.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познавательной активности, самоконтроля.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Активизация словаря.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Закрепление знаний цветов спектра.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 руки.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положительного эмоционального фона.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Помочь освоить детьми модели коммуникации с вымышленным героем компьютерной программы, для освоения межличностной коммуникации.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стремления достичь положительного результата в работе.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348" y="571480"/>
          <a:ext cx="814393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804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Использование  компьютерных технологий  на индивидуальных логопедических занятиях</vt:lpstr>
      <vt:lpstr>Гигиенические нормы и рекомендации работы  за компьютером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2012-04-11T09:32:44Z</dcterms:created>
  <dcterms:modified xsi:type="dcterms:W3CDTF">2012-04-13T03:49:48Z</dcterms:modified>
</cp:coreProperties>
</file>